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2" r:id="rId3"/>
    <p:sldId id="263" r:id="rId4"/>
    <p:sldId id="264" r:id="rId5"/>
    <p:sldId id="267" r:id="rId6"/>
    <p:sldId id="261" r:id="rId7"/>
    <p:sldId id="259" r:id="rId8"/>
    <p:sldId id="260" r:id="rId9"/>
    <p:sldId id="265" r:id="rId10"/>
    <p:sldId id="266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4843" autoAdjust="0"/>
    <p:restoredTop sz="94660"/>
  </p:normalViewPr>
  <p:slideViewPr>
    <p:cSldViewPr snapToGrid="0">
      <p:cViewPr varScale="1">
        <p:scale>
          <a:sx n="93" d="100"/>
          <a:sy n="93" d="100"/>
        </p:scale>
        <p:origin x="216" y="7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C16DE0F8-708B-44DF-8A33-D9439812976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38437" y="120597"/>
            <a:ext cx="6715125" cy="447675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6AD6EE87-EBD5-4F12-A48A-63ACA297AC8F}" type="datetimeFigureOut">
              <a:rPr lang="en-US" dirty="0"/>
              <a:t>3/26/19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73815-2707-4475-8F1A-B873CB631BB4}" type="datetimeFigureOut">
              <a:rPr lang="en-US" dirty="0"/>
              <a:t>3/26/19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AFB99-0EAB-4182-AFF8-E214C82A68F6}" type="datetimeFigureOut">
              <a:rPr lang="en-US" dirty="0"/>
              <a:t>3/26/19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3794B-289A-4A80-97D7-111025398D45}" type="datetimeFigureOut">
              <a:rPr lang="en-US" dirty="0"/>
              <a:t>3/26/19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1015F-7CC6-4D0A-9D87-873EA4C304CC}" type="datetimeFigureOut">
              <a:rPr lang="en-US" dirty="0"/>
              <a:t>3/26/19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Graphic 9">
            <a:extLst>
              <a:ext uri="{FF2B5EF4-FFF2-40B4-BE49-F238E27FC236}">
                <a16:creationId xmlns:a16="http://schemas.microsoft.com/office/drawing/2014/main" id="{7CFFFAC8-3997-4495-98AA-08BB0933405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66999" y="0"/>
            <a:ext cx="6858002" cy="457200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6A301-0538-44EC-B09D-202E1042A48B}" type="datetimeFigureOut">
              <a:rPr lang="en-US" dirty="0"/>
              <a:t>3/26/19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9574A-8875-45EF-8EA2-3CAA0F7ABC4C}" type="datetimeFigureOut">
              <a:rPr lang="en-US" dirty="0"/>
              <a:t>3/26/19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F4D4C-5367-4C26-9E2B-D8088D7FCA81}" type="datetimeFigureOut">
              <a:rPr lang="en-US" dirty="0"/>
              <a:t>3/26/19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91E96-98B0-4413-9547-46F3504108EF}" type="datetimeFigureOut">
              <a:rPr lang="en-US" dirty="0"/>
              <a:t>3/26/19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68B11-C5A8-448C-8CE9-B1A273C79CFC}" type="datetimeFigureOut">
              <a:rPr lang="en-US" dirty="0"/>
              <a:t>3/26/19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16CA0-919D-4A49-9C8A-62FDFB3A5183}" type="datetimeFigureOut">
              <a:rPr lang="en-US" dirty="0"/>
              <a:t>3/26/19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E5644-1E61-4311-A31E-84CB9C7AA8A9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90298CD5-6C1E-4009-B41F-6DF62E31D3BE}" type="datetimeFigureOut">
              <a:rPr lang="en-US" dirty="0"/>
              <a:pPr/>
              <a:t>3/26/19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9B97E5-7B90-44AD-837A-354DDF08AC2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Traffic Safety: City of Chicago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3F77653-B84D-48D1-9CB0-86357E41AC1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Erika Haren</a:t>
            </a:r>
          </a:p>
          <a:p>
            <a:r>
              <a:rPr lang="en-US" dirty="0"/>
              <a:t>Will Skrab</a:t>
            </a:r>
          </a:p>
          <a:p>
            <a:r>
              <a:rPr lang="en-US" dirty="0"/>
              <a:t>Caitlin Hemler</a:t>
            </a:r>
          </a:p>
          <a:p>
            <a:r>
              <a:rPr lang="en-US" dirty="0"/>
              <a:t>Robert Wood</a:t>
            </a:r>
          </a:p>
        </p:txBody>
      </p:sp>
    </p:spTree>
    <p:extLst>
      <p:ext uri="{BB962C8B-B14F-4D97-AF65-F5344CB8AC3E}">
        <p14:creationId xmlns:p14="http://schemas.microsoft.com/office/powerpoint/2010/main" val="2612588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936B9-37F0-4C23-855C-583468551C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3133581" cy="1499616"/>
          </a:xfrm>
        </p:spPr>
        <p:txBody>
          <a:bodyPr>
            <a:normAutofit/>
          </a:bodyPr>
          <a:lstStyle/>
          <a:p>
            <a:r>
              <a:rPr lang="en-US" sz="4000" dirty="0"/>
              <a:t>Crashes vs. Speed Cameras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F1C83803-0C7B-4EA5-A73B-3D3FB0FF6C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3133580" cy="3931920"/>
          </a:xfrm>
        </p:spPr>
        <p:txBody>
          <a:bodyPr>
            <a:normAutofit/>
          </a:bodyPr>
          <a:lstStyle/>
          <a:p>
            <a:endParaRPr lang="en-US" sz="1600"/>
          </a:p>
        </p:txBody>
      </p:sp>
      <p:pic>
        <p:nvPicPr>
          <p:cNvPr id="8" name="Content Placeholder 5">
            <a:extLst>
              <a:ext uri="{FF2B5EF4-FFF2-40B4-BE49-F238E27FC236}">
                <a16:creationId xmlns:a16="http://schemas.microsoft.com/office/drawing/2014/main" id="{7C0594F7-424D-4185-BA3A-7824DD63B8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2342" y="1125808"/>
            <a:ext cx="6909577" cy="4606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6208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85A4B-2CE8-416B-BB02-4DE4F4586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Description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DEC1F4-6DDF-4D25-87E0-3FEDA88801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Study of the relationship between different types of law enforcement traffic cameras and crashes, using data made publicly available by the City of Chicago.</a:t>
            </a:r>
          </a:p>
        </p:txBody>
      </p:sp>
    </p:spTree>
    <p:extLst>
      <p:ext uri="{BB962C8B-B14F-4D97-AF65-F5344CB8AC3E}">
        <p14:creationId xmlns:p14="http://schemas.microsoft.com/office/powerpoint/2010/main" val="22941329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15CE82-9907-49A7-B5E6-2838BC910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2D5F20-86E4-4039-95F1-8449D4AABC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Red Light Camera Locations (data.cityofchicago.org)</a:t>
            </a:r>
          </a:p>
          <a:p>
            <a:r>
              <a:rPr lang="en-US" dirty="0"/>
              <a:t>Red Light Camera Violations (data.cityofchicago.org)</a:t>
            </a:r>
          </a:p>
          <a:p>
            <a:r>
              <a:rPr lang="en-US" dirty="0"/>
              <a:t>Speed Camera Locations (data.cityofchicago.org)</a:t>
            </a:r>
          </a:p>
          <a:p>
            <a:r>
              <a:rPr lang="en-US" dirty="0"/>
              <a:t>Speed Camera Violations (data.cityofchicago.org)</a:t>
            </a:r>
          </a:p>
          <a:p>
            <a:r>
              <a:rPr lang="en-US" dirty="0"/>
              <a:t>Traffic Crashes (data.cityofchicago.org)</a:t>
            </a:r>
          </a:p>
        </p:txBody>
      </p:sp>
    </p:spTree>
    <p:extLst>
      <p:ext uri="{BB962C8B-B14F-4D97-AF65-F5344CB8AC3E}">
        <p14:creationId xmlns:p14="http://schemas.microsoft.com/office/powerpoint/2010/main" val="23577491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30764-09FE-4356-9CCA-EC369A406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 considered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3DC4D7-F1C6-4609-A37A-1EA661E5CC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 red light cameras prevent crashes?</a:t>
            </a:r>
          </a:p>
          <a:p>
            <a:r>
              <a:rPr lang="en-US" dirty="0"/>
              <a:t>Do speed cameras prevent crashes?</a:t>
            </a:r>
          </a:p>
          <a:p>
            <a:r>
              <a:rPr lang="en-US" dirty="0"/>
              <a:t>Is there a correlation between red light cameras and number of violations?</a:t>
            </a:r>
          </a:p>
          <a:p>
            <a:r>
              <a:rPr lang="en-US" dirty="0"/>
              <a:t>Is there a correlation between speed cameras and number of violations?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90925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94D581-FEA5-E542-86D0-FBDA94B38C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Chicago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98878-94FC-574E-A3DF-DB950E3B66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Population = 2.716 million as of 2017 </a:t>
            </a:r>
          </a:p>
          <a:p>
            <a:r>
              <a:rPr lang="en-US" dirty="0"/>
              <a:t>Median age is 34.4</a:t>
            </a:r>
          </a:p>
          <a:p>
            <a:r>
              <a:rPr lang="en-US" dirty="0"/>
              <a:t>Median Income $53,006.00</a:t>
            </a:r>
          </a:p>
          <a:p>
            <a:r>
              <a:rPr lang="en-US" dirty="0"/>
              <a:t>There are roughly 4.5 million cars in Illinois</a:t>
            </a:r>
          </a:p>
          <a:p>
            <a:pPr marL="0" indent="0">
              <a:buNone/>
            </a:pPr>
            <a:r>
              <a:rPr lang="en-US" dirty="0"/>
              <a:t>  Estimated 55 million people  visit the </a:t>
            </a:r>
            <a:r>
              <a:rPr lang="en-US"/>
              <a:t>city annuall</a:t>
            </a:r>
            <a:r>
              <a:rPr lang="en-US" dirty="0"/>
              <a:t>y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06672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Rectangle 89">
            <a:extLst>
              <a:ext uri="{FF2B5EF4-FFF2-40B4-BE49-F238E27FC236}">
                <a16:creationId xmlns:a16="http://schemas.microsoft.com/office/drawing/2014/main" id="{8CD2B798-7994-4548-A2BE-4AEF9C1A5F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2" name="Oval 5">
            <a:extLst>
              <a:ext uri="{FF2B5EF4-FFF2-40B4-BE49-F238E27FC236}">
                <a16:creationId xmlns:a16="http://schemas.microsoft.com/office/drawing/2014/main" id="{E6162320-3B67-42BB-AF9D-939326E648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6722E143-84C1-4F95-937C-78B92D2811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Rectangle 95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4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ED6D87-43A9-487B-85CA-111755C5D1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8" name="Rectangle 97">
            <a:extLst>
              <a:ext uri="{FF2B5EF4-FFF2-40B4-BE49-F238E27FC236}">
                <a16:creationId xmlns:a16="http://schemas.microsoft.com/office/drawing/2014/main" id="{C5373426-E26E-431D-959C-5DB96C0B6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7" y="1238442"/>
            <a:ext cx="3635926" cy="4355751"/>
          </a:xfrm>
          <a:prstGeom prst="rect">
            <a:avLst/>
          </a:prstGeom>
          <a:solidFill>
            <a:srgbClr val="00000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D1EB73-6A55-486E-AD4F-4861440799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439" y="1475234"/>
            <a:ext cx="3214307" cy="290169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000" kern="1200" cap="all" spc="200" baseline="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Traffic Crashes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ADFFBEEE-56DC-4D2A-8678-3CCB9A9028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3440" y="4608576"/>
            <a:ext cx="3205640" cy="77418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rgbClr val="FFFFFF"/>
                </a:solidFill>
              </a:rPr>
              <a:t>Heatmap of traffic crashes, 2017-present</a:t>
            </a:r>
          </a:p>
        </p:txBody>
      </p: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96D07482-83A3-4451-943C-B46961082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65829" y="4508519"/>
            <a:ext cx="2926080" cy="0"/>
          </a:xfrm>
          <a:prstGeom prst="line">
            <a:avLst/>
          </a:prstGeom>
          <a:ln w="19050">
            <a:solidFill>
              <a:srgbClr val="59B1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95927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 74">
            <a:extLst>
              <a:ext uri="{FF2B5EF4-FFF2-40B4-BE49-F238E27FC236}">
                <a16:creationId xmlns:a16="http://schemas.microsoft.com/office/drawing/2014/main" id="{8CD2B798-7994-4548-A2BE-4AEF9C1A5F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7" name="Oval 5">
            <a:extLst>
              <a:ext uri="{FF2B5EF4-FFF2-40B4-BE49-F238E27FC236}">
                <a16:creationId xmlns:a16="http://schemas.microsoft.com/office/drawing/2014/main" id="{E6162320-3B67-42BB-AF9D-939326E648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6722E143-84C1-4F95-937C-78B92D2811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 80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4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86A7577-1601-4857-8986-CF02EB564D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3" name="Rectangle 82">
            <a:extLst>
              <a:ext uri="{FF2B5EF4-FFF2-40B4-BE49-F238E27FC236}">
                <a16:creationId xmlns:a16="http://schemas.microsoft.com/office/drawing/2014/main" id="{C5373426-E26E-431D-959C-5DB96C0B6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7" y="1238442"/>
            <a:ext cx="3635926" cy="4355751"/>
          </a:xfrm>
          <a:prstGeom prst="rect">
            <a:avLst/>
          </a:prstGeom>
          <a:solidFill>
            <a:srgbClr val="00000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D1EB73-6A55-486E-AD4F-4861440799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439" y="1475234"/>
            <a:ext cx="3214307" cy="290169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000" kern="1200" cap="all" spc="200" baseline="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Traffic Regions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ADFFBEEE-56DC-4D2A-8678-3CCB9A9028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3440" y="4608576"/>
            <a:ext cx="3205640" cy="77418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rgbClr val="FFFFFF"/>
                </a:solidFill>
              </a:rPr>
              <a:t>29 regions, defined by the City of Chicago</a:t>
            </a:r>
          </a:p>
        </p:txBody>
      </p: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96D07482-83A3-4451-943C-B46961082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65829" y="4508519"/>
            <a:ext cx="2926080" cy="0"/>
          </a:xfrm>
          <a:prstGeom prst="line">
            <a:avLst/>
          </a:prstGeom>
          <a:ln w="19050">
            <a:solidFill>
              <a:srgbClr val="63AB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00626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Rectangle 89">
            <a:extLst>
              <a:ext uri="{FF2B5EF4-FFF2-40B4-BE49-F238E27FC236}">
                <a16:creationId xmlns:a16="http://schemas.microsoft.com/office/drawing/2014/main" id="{8CD2B798-7994-4548-A2BE-4AEF9C1A5F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2" name="Oval 5">
            <a:extLst>
              <a:ext uri="{FF2B5EF4-FFF2-40B4-BE49-F238E27FC236}">
                <a16:creationId xmlns:a16="http://schemas.microsoft.com/office/drawing/2014/main" id="{E6162320-3B67-42BB-AF9D-939326E648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6722E143-84C1-4F95-937C-78B92D2811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Rectangle 95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4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7A690D-7D4C-4D8E-902D-1301321BFE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8" name="Rectangle 97">
            <a:extLst>
              <a:ext uri="{FF2B5EF4-FFF2-40B4-BE49-F238E27FC236}">
                <a16:creationId xmlns:a16="http://schemas.microsoft.com/office/drawing/2014/main" id="{C5373426-E26E-431D-959C-5DB96C0B6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7" y="1238442"/>
            <a:ext cx="3635926" cy="4355751"/>
          </a:xfrm>
          <a:prstGeom prst="rect">
            <a:avLst/>
          </a:prstGeom>
          <a:solidFill>
            <a:srgbClr val="00000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D1EB73-6A55-486E-AD4F-4861440799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439" y="1475234"/>
            <a:ext cx="3214307" cy="290169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000" kern="1200" cap="all" spc="200" baseline="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Traffic Regions, Incl. Red Light and Speed Cameras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ADFFBEEE-56DC-4D2A-8678-3CCB9A9028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3440" y="4608576"/>
            <a:ext cx="3205640" cy="77418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rgbClr val="FFFFFF"/>
                </a:solidFill>
              </a:rPr>
              <a:t>29 regions, defined by the City of Chicago</a:t>
            </a:r>
          </a:p>
        </p:txBody>
      </p: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96D07482-83A3-4451-943C-B46961082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65829" y="4508519"/>
            <a:ext cx="2926080" cy="0"/>
          </a:xfrm>
          <a:prstGeom prst="line">
            <a:avLst/>
          </a:prstGeom>
          <a:ln w="19050">
            <a:solidFill>
              <a:srgbClr val="394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24E4AA58-9FED-4B0A-AF0D-47316C34552E}"/>
              </a:ext>
            </a:extLst>
          </p:cNvPr>
          <p:cNvSpPr txBox="1"/>
          <p:nvPr/>
        </p:nvSpPr>
        <p:spPr>
          <a:xfrm>
            <a:off x="9740283" y="662255"/>
            <a:ext cx="22016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Red Light Cameras</a:t>
            </a:r>
          </a:p>
          <a:p>
            <a:r>
              <a:rPr lang="en-US" dirty="0"/>
              <a:t>Speed Cameras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10B0718-51A2-4D6F-A843-E03930DB3420}"/>
              </a:ext>
            </a:extLst>
          </p:cNvPr>
          <p:cNvSpPr/>
          <p:nvPr/>
        </p:nvSpPr>
        <p:spPr>
          <a:xfrm>
            <a:off x="9567169" y="758948"/>
            <a:ext cx="182880" cy="182880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810E314-5094-4A0E-AF4F-8677515103AE}"/>
              </a:ext>
            </a:extLst>
          </p:cNvPr>
          <p:cNvSpPr/>
          <p:nvPr/>
        </p:nvSpPr>
        <p:spPr>
          <a:xfrm>
            <a:off x="9567169" y="1027405"/>
            <a:ext cx="182880" cy="182880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5351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936B9-37F0-4C23-855C-583468551C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3133581" cy="1499616"/>
          </a:xfrm>
        </p:spPr>
        <p:txBody>
          <a:bodyPr>
            <a:normAutofit/>
          </a:bodyPr>
          <a:lstStyle/>
          <a:p>
            <a:r>
              <a:rPr lang="en-US" sz="4000" dirty="0"/>
              <a:t>Crashes vs. Red Light Cameras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092A758B-7394-47BE-BFDE-C595AAE7FD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3133580" cy="3931920"/>
          </a:xfrm>
        </p:spPr>
        <p:txBody>
          <a:bodyPr>
            <a:normAutofit/>
          </a:bodyPr>
          <a:lstStyle/>
          <a:p>
            <a:endParaRPr lang="en-US" sz="1600"/>
          </a:p>
        </p:txBody>
      </p:sp>
      <p:pic>
        <p:nvPicPr>
          <p:cNvPr id="10" name="Content Placeholder 6">
            <a:extLst>
              <a:ext uri="{FF2B5EF4-FFF2-40B4-BE49-F238E27FC236}">
                <a16:creationId xmlns:a16="http://schemas.microsoft.com/office/drawing/2014/main" id="{4DBF23A7-487B-4F5D-BA5F-18BD08426B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2342" y="1125808"/>
            <a:ext cx="6909577" cy="4606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62164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4317</TotalTime>
  <Words>223</Words>
  <Application>Microsoft Macintosh PowerPoint</Application>
  <PresentationFormat>Widescreen</PresentationFormat>
  <Paragraphs>34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Tw Cen MT</vt:lpstr>
      <vt:lpstr>Tw Cen MT Condensed</vt:lpstr>
      <vt:lpstr>Wingdings 3</vt:lpstr>
      <vt:lpstr>Integral</vt:lpstr>
      <vt:lpstr>Traffic Safety: City of Chicago</vt:lpstr>
      <vt:lpstr>Project Description</vt:lpstr>
      <vt:lpstr>Data Sources</vt:lpstr>
      <vt:lpstr>Questions considered</vt:lpstr>
      <vt:lpstr>Chicago Data</vt:lpstr>
      <vt:lpstr>Traffic Crashes</vt:lpstr>
      <vt:lpstr>Traffic Regions</vt:lpstr>
      <vt:lpstr>Traffic Regions, Incl. Red Light and Speed Cameras</vt:lpstr>
      <vt:lpstr>Crashes vs. Red Light Cameras</vt:lpstr>
      <vt:lpstr>Crashes vs. Speed Cameras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Traffic Safety: City of Chicago</dc:title>
  <dc:creator>Robert Wood</dc:creator>
  <cp:lastModifiedBy>William Skrab</cp:lastModifiedBy>
  <cp:revision>7</cp:revision>
  <dcterms:created xsi:type="dcterms:W3CDTF">2019-03-23T23:51:07Z</dcterms:created>
  <dcterms:modified xsi:type="dcterms:W3CDTF">2019-03-28T22:15:24Z</dcterms:modified>
</cp:coreProperties>
</file>